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9" r:id="rId5"/>
    <p:sldId id="259" r:id="rId6"/>
    <p:sldId id="261" r:id="rId7"/>
    <p:sldId id="277" r:id="rId8"/>
    <p:sldId id="262" r:id="rId9"/>
    <p:sldId id="263" r:id="rId10"/>
    <p:sldId id="264" r:id="rId11"/>
    <p:sldId id="260" r:id="rId12"/>
    <p:sldId id="271" r:id="rId13"/>
    <p:sldId id="266" r:id="rId14"/>
    <p:sldId id="272" r:id="rId15"/>
    <p:sldId id="267" r:id="rId16"/>
    <p:sldId id="275" r:id="rId17"/>
    <p:sldId id="274" r:id="rId18"/>
    <p:sldId id="276" r:id="rId19"/>
    <p:sldId id="270" r:id="rId20"/>
    <p:sldId id="25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2924" autoAdjust="0"/>
  </p:normalViewPr>
  <p:slideViewPr>
    <p:cSldViewPr snapToGrid="0">
      <p:cViewPr varScale="1">
        <p:scale>
          <a:sx n="85" d="100"/>
          <a:sy n="85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4D7686-7A51-4BE1-875F-CD6EF979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B78BDF9-C297-44E6-B470-FCB7CEB9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B37A4A-83B8-4FA1-96E6-E936E469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C64647-9C7B-4050-80E1-91495DC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2ACA3C4-2D18-410B-8489-AE6FD733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BF513-A4C6-4D9D-82F8-425AC2A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01BA765-C8A8-4FC8-9ED7-B6C1B22D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EAAF7E-CC86-4E6F-A3FC-574F254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15B7DC-7214-4D9F-898E-CDDF416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6EA5CC-223E-46C4-A383-360521B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6151C93-3FAD-4C89-ADAC-97003BED3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B19E3D-6852-48D1-90EE-6126BA0CA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8C72CA9-3312-4976-A7DD-E0785CA8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7441C3-EC64-43B0-A3FC-D104DF0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941C29-1956-47AC-A238-2BFC67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AC740-4A51-41BD-BA83-C0FA0550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B6F4B4-E090-4BE2-AB45-6B725BA6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A154B7-AB87-4831-8F1A-8D7A4CDE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E48315-621B-4546-ADB9-F35348E0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56410A-D62B-4938-A587-A177557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53F8F3-8C2B-41AD-8D86-2765D7A5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F472F2E-26B6-416D-B182-54ADC50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EBF19B1-6E84-42C1-807F-7A17CD2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032618-9D78-48A0-98E1-0EB59636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E8BBDD-FA74-4A45-901A-3845EA99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85ACDA-5BE6-4AEC-8100-70895437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E8ADE4C-D6E4-4264-99FF-EC46C4189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F5604E-A34D-4756-A0F3-B43A62C2A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AC673F2-D0C0-4ABD-B7DD-9ECAA0B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C06619-F4B1-4ABE-94FE-C77D0AF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A88CCC0-EA9A-495D-89D1-9F1F05C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BFA135-5024-4992-9E18-825A34A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E770727-0296-4DCA-8E06-4D349B6F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B28FB0-DEA5-45DE-8EC5-EE15C74BE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5D8A5B0-B850-44A1-A7E4-4C45D0FE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2D177AE-BEAE-4BB6-B902-FED74581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C73A79E-5806-48FF-91FC-BBC93D2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3F13C7F-37FE-4B1B-95E3-1A4BBF70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E383342-7FCD-4307-9ECF-EB2C36A2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1A7B22-5F3E-4BD1-A91F-D1512EA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60F96F1-1E72-452C-AB23-55E8FAB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FAFC39-F625-44DC-9DBB-D1907C89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71CF29-E186-46DB-86E2-6CCA895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670A28D-6A13-4C7B-8FA6-AF3E27C1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843CB09-A7DD-4480-BAB8-E6F41598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37EDE4-9CB0-49E8-94A1-528E3FB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582AEC-9958-485D-80C3-8A1AF29F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58FBD1-EB70-4E0B-8EBA-D0FBCDFF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6BF8F4A-8DF8-49DF-B4FD-3B055042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AFDFE2-E9A4-4DBE-9703-C19FDC64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944E4F7-C2CC-4BA1-84B4-5F65CF3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14882BF-BD3D-4DA0-8407-3309E1D8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D26355-7A2C-44BC-9CD2-5D55609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308CD5B-286D-4A46-97A5-3ACD7CD1F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9DBABD-3991-49EF-A22F-2FCD1C86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AEAB48-04D7-4256-8184-508A660A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783F302-7DE3-4B9E-AA28-E3308AF7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9A7CF8-4B36-4E66-BF51-6B0F785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7AAE613-F2BC-4C80-9BAB-162D68A0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A6EDB9-66CF-46B1-9509-466DA3A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4FC09D-A75C-4651-B51A-AEBFDD198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8197DE-33D2-4C53-980D-F12D7B4D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E921EE-D1AC-4195-A25E-4706CBE93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.co/6E0oT6pDPp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xmlns="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jeffshore.com/wp-content/uploads/2012/08/3118711607-1-350x223.gif">
            <a:extLst>
              <a:ext uri="{FF2B5EF4-FFF2-40B4-BE49-F238E27FC236}">
                <a16:creationId xmlns:a16="http://schemas.microsoft.com/office/drawing/2014/main" xmlns="" id="{3E8A9C60-5460-4637-8298-8E65FB94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6" y="1231800"/>
            <a:ext cx="1335411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xmlns="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xmlns="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xmlns="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xmlns="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xmlns="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36049" y="2554907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xmlns="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xmlns="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xmlns="" id="{F944E8B0-F97A-4A63-B356-A31AA0C16086}"/>
              </a:ext>
            </a:extLst>
          </p:cNvPr>
          <p:cNvSpPr txBox="1"/>
          <p:nvPr/>
        </p:nvSpPr>
        <p:spPr>
          <a:xfrm>
            <a:off x="695233" y="2093242"/>
            <a:ext cx="19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Internet Research Agency</a:t>
            </a:r>
          </a:p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 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xmlns="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xmlns="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1040" descr="Gears">
            <a:extLst>
              <a:ext uri="{FF2B5EF4-FFF2-40B4-BE49-F238E27FC236}">
                <a16:creationId xmlns:a16="http://schemas.microsoft.com/office/drawing/2014/main" xmlns="" id="{78AEFBBA-9B48-4F38-880E-5577D81B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317201" y="3865508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xmlns="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xmlns="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xmlns="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13" y="3510406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310504" y="3881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xmlns="" id="{E7CF3942-2B6C-4EEB-AED7-F9D1A7260CD3}"/>
              </a:ext>
            </a:extLst>
          </p:cNvPr>
          <p:cNvSpPr/>
          <p:nvPr/>
        </p:nvSpPr>
        <p:spPr>
          <a:xfrm>
            <a:off x="7378820" y="516650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Tweets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xmlns="" id="{E2F3B0F5-96ED-468E-95BE-45DC4FDCD97C}"/>
              </a:ext>
            </a:extLst>
          </p:cNvPr>
          <p:cNvSpPr/>
          <p:nvPr/>
        </p:nvSpPr>
        <p:spPr>
          <a:xfrm>
            <a:off x="7565623" y="1211888"/>
            <a:ext cx="368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Handles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15273" y="2204043"/>
            <a:ext cx="0" cy="1009466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4ED368B-23DB-4A53-B1B6-D5DF9A09EAB9}"/>
              </a:ext>
            </a:extLst>
          </p:cNvPr>
          <p:cNvSpPr txBox="1"/>
          <p:nvPr/>
        </p:nvSpPr>
        <p:spPr>
          <a:xfrm>
            <a:off x="2663198" y="5705165"/>
            <a:ext cx="121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9AA6401-2C26-40A8-A37A-D8E784EDF940}"/>
              </a:ext>
            </a:extLst>
          </p:cNvPr>
          <p:cNvSpPr txBox="1"/>
          <p:nvPr/>
        </p:nvSpPr>
        <p:spPr>
          <a:xfrm>
            <a:off x="5168517" y="5816901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Bahnschrift SemiCondensed" panose="020B0502040204020203" pitchFamily="34" charset="0"/>
              </a:rPr>
              <a:t>Linvill</a:t>
            </a:r>
            <a:r>
              <a:rPr lang="en-US" sz="1200" dirty="0">
                <a:latin typeface="Bahnschrift SemiCondensed" panose="020B0502040204020203" pitchFamily="34" charset="0"/>
              </a:rPr>
              <a:t> &amp; </a:t>
            </a:r>
            <a:r>
              <a:rPr lang="en-US" sz="1200" dirty="0" err="1">
                <a:latin typeface="Bahnschrift SemiCondensed" panose="020B0502040204020203" pitchFamily="34" charset="0"/>
              </a:rPr>
              <a:t>Waren</a:t>
            </a:r>
            <a:r>
              <a:rPr lang="en-US" sz="1200" dirty="0">
                <a:latin typeface="Bahnschrift SemiCondensed" panose="020B0502040204020203" pitchFamily="34" charset="0"/>
              </a:rPr>
              <a:t>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C9E429F4-88A0-4B83-A316-47A628EDF2EF}"/>
              </a:ext>
            </a:extLst>
          </p:cNvPr>
          <p:cNvSpPr txBox="1"/>
          <p:nvPr/>
        </p:nvSpPr>
        <p:spPr>
          <a:xfrm>
            <a:off x="9809938" y="2567178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FiveThirtyEight releases tweet data on July 31, 2018</a:t>
            </a:r>
          </a:p>
        </p:txBody>
      </p:sp>
    </p:spTree>
    <p:extLst>
      <p:ext uri="{BB962C8B-B14F-4D97-AF65-F5344CB8AC3E}">
        <p14:creationId xmlns:p14="http://schemas.microsoft.com/office/powerpoint/2010/main" val="75630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BCD03D-C74D-41E4-BF0E-462EAE0C82BC}"/>
              </a:ext>
            </a:extLst>
          </p:cNvPr>
          <p:cNvSpPr/>
          <p:nvPr/>
        </p:nvSpPr>
        <p:spPr>
          <a:xfrm>
            <a:off x="1689184" y="241813"/>
            <a:ext cx="784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Positive Sentiment Trend 2015-2017</a:t>
            </a:r>
          </a:p>
        </p:txBody>
      </p:sp>
      <p:pic>
        <p:nvPicPr>
          <p:cNvPr id="5" name="Picture 4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xmlns="" id="{EED7ABC7-6F6A-4454-98AD-ED6C0558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1" y="1160060"/>
            <a:ext cx="10283498" cy="5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E03139D-8751-40BD-8037-D780F71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1" y="1356399"/>
            <a:ext cx="3715135" cy="2396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151C75-05A7-4AFB-BA9E-542763EA59C9}"/>
              </a:ext>
            </a:extLst>
          </p:cNvPr>
          <p:cNvSpPr txBox="1"/>
          <p:nvPr/>
        </p:nvSpPr>
        <p:spPr>
          <a:xfrm>
            <a:off x="796338" y="940418"/>
            <a:ext cx="31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20-24, 2015 (Right Trolls)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C70C66F-A86A-497A-983B-D7497F0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1" y="1324902"/>
            <a:ext cx="3851928" cy="2484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9579487-98BA-42F6-B098-D363E1C56791}"/>
              </a:ext>
            </a:extLst>
          </p:cNvPr>
          <p:cNvSpPr txBox="1"/>
          <p:nvPr/>
        </p:nvSpPr>
        <p:spPr>
          <a:xfrm>
            <a:off x="4752602" y="945685"/>
            <a:ext cx="344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Mar 21-23, 2016 (Right Trolls)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4C541F7E-5A80-4F57-9FC3-B9DCA907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69" y="1324902"/>
            <a:ext cx="3763969" cy="242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47EE929-CE65-4398-B545-7CCCBB85939B}"/>
              </a:ext>
            </a:extLst>
          </p:cNvPr>
          <p:cNvSpPr txBox="1"/>
          <p:nvPr/>
        </p:nvSpPr>
        <p:spPr>
          <a:xfrm>
            <a:off x="8805672" y="946981"/>
            <a:ext cx="31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Sep 11-30, 2016 (Right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86B743F-53C6-496E-9C35-F64D36119AC6}"/>
              </a:ext>
            </a:extLst>
          </p:cNvPr>
          <p:cNvSpPr/>
          <p:nvPr/>
        </p:nvSpPr>
        <p:spPr>
          <a:xfrm>
            <a:off x="201272" y="103112"/>
            <a:ext cx="11493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B74F3A-9104-4498-A9C1-D3B4199E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5" y="4155206"/>
            <a:ext cx="3299746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B7E8FE-C119-43DB-AC3B-F9C529125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351" y="3819281"/>
            <a:ext cx="3171085" cy="2730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8D5B02-DCEF-462B-98FD-D2095D29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41" y="4109482"/>
            <a:ext cx="3368332" cy="23471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6437415-3935-4074-B5AC-271101273E60}"/>
              </a:ext>
            </a:extLst>
          </p:cNvPr>
          <p:cNvSpPr txBox="1"/>
          <p:nvPr/>
        </p:nvSpPr>
        <p:spPr>
          <a:xfrm>
            <a:off x="9570163" y="6391941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Sep 18-23, 2016 only</a:t>
            </a:r>
          </a:p>
        </p:txBody>
      </p:sp>
    </p:spTree>
    <p:extLst>
      <p:ext uri="{BB962C8B-B14F-4D97-AF65-F5344CB8AC3E}">
        <p14:creationId xmlns:p14="http://schemas.microsoft.com/office/powerpoint/2010/main" val="185822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EDB40842-AF91-486F-9B1A-56DBAFB3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51" y="1496535"/>
            <a:ext cx="3715135" cy="2396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F162A81-C566-48E4-BA46-C72BE2BF12E4}"/>
              </a:ext>
            </a:extLst>
          </p:cNvPr>
          <p:cNvSpPr txBox="1"/>
          <p:nvPr/>
        </p:nvSpPr>
        <p:spPr>
          <a:xfrm>
            <a:off x="6071616" y="1127203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28 – Aug 26, 2017 (Right Trolls)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806D5E2-2479-4660-B7BD-7128703E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1" y="1452419"/>
            <a:ext cx="3851928" cy="248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79D359E-5DB1-4B2A-917C-F57868E81507}"/>
              </a:ext>
            </a:extLst>
          </p:cNvPr>
          <p:cNvSpPr txBox="1"/>
          <p:nvPr/>
        </p:nvSpPr>
        <p:spPr>
          <a:xfrm>
            <a:off x="2265778" y="1083087"/>
            <a:ext cx="275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Oct 5-8, 2016 (Left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186B743F-53C6-496E-9C35-F64D36119AC6}"/>
              </a:ext>
            </a:extLst>
          </p:cNvPr>
          <p:cNvSpPr/>
          <p:nvPr/>
        </p:nvSpPr>
        <p:spPr>
          <a:xfrm>
            <a:off x="310896" y="205924"/>
            <a:ext cx="1152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46650D5-4D2B-464A-85C3-7438A46C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75" y="4086581"/>
            <a:ext cx="2403890" cy="239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2E25C0-3426-49DF-B077-1CD2C502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26" y="4086581"/>
            <a:ext cx="3254022" cy="244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43AAC6-DF00-480D-AF74-141FF39DE829}"/>
              </a:ext>
            </a:extLst>
          </p:cNvPr>
          <p:cNvSpPr txBox="1"/>
          <p:nvPr/>
        </p:nvSpPr>
        <p:spPr>
          <a:xfrm>
            <a:off x="6658790" y="637892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Aug, 15-16, 2017 only</a:t>
            </a:r>
          </a:p>
        </p:txBody>
      </p:sp>
    </p:spTree>
    <p:extLst>
      <p:ext uri="{BB962C8B-B14F-4D97-AF65-F5344CB8AC3E}">
        <p14:creationId xmlns:p14="http://schemas.microsoft.com/office/powerpoint/2010/main" val="43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Peak Period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Total sentiment/emotion was obviously influenced the most by daily tweet volume so averages per tweet were used instead – this created its own imprecision when tweet volumes were low and no statistical correction was made for this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Differences in emotion weren’t exclusive to peak tweet periods but reflective of longer periods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Fear and Surprise emotions trended slightly higher for Right trolls while Joy trended slightly higher for Left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Negative and Positive sentiment both trended up over the period, possibly indicating more extreme positions of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Positive sentiment increased at twice the rate for Left Trolls than for Right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Left Trolls started with a higher degree of negative sentiment but were overtaken by Right Trolls shortly after the Nov 2016 election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Tweets in Mar 22, 2016 around the time of terror attacks in Brussels showed strong anti-Islamic bias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 topics around the Aug 11-12 Charlottesville, VA Unite the Right rally and subsequent riots were reflective of the events of that period…however there is a period of tweet volume by Right Trolls leading up to the rally date that looks suspicious and needs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8002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E1F5E5-1ECD-43FA-8E04-EBA8523EDFF4}"/>
              </a:ext>
            </a:extLst>
          </p:cNvPr>
          <p:cNvSpPr/>
          <p:nvPr/>
        </p:nvSpPr>
        <p:spPr>
          <a:xfrm>
            <a:off x="636212" y="209280"/>
            <a:ext cx="88899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92B410BD-9EDD-4F0C-95F2-2F2A5347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86378"/>
              </p:ext>
            </p:extLst>
          </p:nvPr>
        </p:nvGraphicFramePr>
        <p:xfrm>
          <a:off x="636212" y="978721"/>
          <a:ext cx="9251312" cy="5703450"/>
        </p:xfrm>
        <a:graphic>
          <a:graphicData uri="http://schemas.openxmlformats.org/drawingml/2006/table">
            <a:tbl>
              <a:tblPr/>
              <a:tblGrid>
                <a:gridCol w="1276971">
                  <a:extLst>
                    <a:ext uri="{9D8B030D-6E8A-4147-A177-3AD203B41FA5}">
                      <a16:colId xmlns:a16="http://schemas.microsoft.com/office/drawing/2014/main" xmlns="" val="3428108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xmlns="" val="779362157"/>
                    </a:ext>
                  </a:extLst>
                </a:gridCol>
                <a:gridCol w="1397945">
                  <a:extLst>
                    <a:ext uri="{9D8B030D-6E8A-4147-A177-3AD203B41FA5}">
                      <a16:colId xmlns:a16="http://schemas.microsoft.com/office/drawing/2014/main" xmlns="" val="2670265725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xmlns="" val="1219117725"/>
                    </a:ext>
                  </a:extLst>
                </a:gridCol>
                <a:gridCol w="1441631">
                  <a:extLst>
                    <a:ext uri="{9D8B030D-6E8A-4147-A177-3AD203B41FA5}">
                      <a16:colId xmlns:a16="http://schemas.microsoft.com/office/drawing/2014/main" xmlns="" val="10624929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xmlns="" val="2024897351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xmlns="" val="1270335592"/>
                    </a:ext>
                  </a:extLst>
                </a:gridCol>
              </a:tblGrid>
              <a:tr h="157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553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1687406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8786570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5497495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1507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13517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917100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7736828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960795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983331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417842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770256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79984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3103262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8632033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996039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5951807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912771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415087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490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4318514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501897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9829004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220936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5049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898204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guntrust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64655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147045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7593428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510216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745873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508743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69616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2FA83E-5CC9-4537-93DF-F08DE3FFFB5B}"/>
              </a:ext>
            </a:extLst>
          </p:cNvPr>
          <p:cNvSpPr txBox="1"/>
          <p:nvPr/>
        </p:nvSpPr>
        <p:spPr>
          <a:xfrm>
            <a:off x="10167583" y="97872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more than one time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6D401A-B104-4B42-B136-10EA13C2DF46}"/>
              </a:ext>
            </a:extLst>
          </p:cNvPr>
          <p:cNvSpPr txBox="1"/>
          <p:nvPr/>
        </p:nvSpPr>
        <p:spPr>
          <a:xfrm>
            <a:off x="10167583" y="3909529"/>
            <a:ext cx="1637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Time category analysis restricted to tweets with one or more topic words in a given time category</a:t>
            </a:r>
          </a:p>
        </p:txBody>
      </p:sp>
    </p:spTree>
    <p:extLst>
      <p:ext uri="{BB962C8B-B14F-4D97-AF65-F5344CB8AC3E}">
        <p14:creationId xmlns:p14="http://schemas.microsoft.com/office/powerpoint/2010/main" val="34566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6EB4A3-68E4-4E43-8660-22F57695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" y="1686525"/>
            <a:ext cx="10187084" cy="4906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363A9D-849F-4AA5-A2D8-BFA93DA4AE75}"/>
              </a:ext>
            </a:extLst>
          </p:cNvPr>
          <p:cNvSpPr txBox="1"/>
          <p:nvPr/>
        </p:nvSpPr>
        <p:spPr>
          <a:xfrm>
            <a:off x="7954223" y="21102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929F7B4-8E8C-466F-B215-15EFE6E7EAF1}"/>
              </a:ext>
            </a:extLst>
          </p:cNvPr>
          <p:cNvSpPr txBox="1"/>
          <p:nvPr/>
        </p:nvSpPr>
        <p:spPr>
          <a:xfrm>
            <a:off x="5804545" y="24905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24BABF2-7B5D-4A27-92DA-B73CC4725C52}"/>
              </a:ext>
            </a:extLst>
          </p:cNvPr>
          <p:cNvSpPr txBox="1"/>
          <p:nvPr/>
        </p:nvSpPr>
        <p:spPr>
          <a:xfrm>
            <a:off x="5351213" y="36274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D7FFF9-8828-4CD3-A34E-1DA905D44D46}"/>
              </a:ext>
            </a:extLst>
          </p:cNvPr>
          <p:cNvSpPr txBox="1"/>
          <p:nvPr/>
        </p:nvSpPr>
        <p:spPr>
          <a:xfrm>
            <a:off x="4984313" y="542082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F0118D-1254-4958-815E-29455C7D1F0A}"/>
              </a:ext>
            </a:extLst>
          </p:cNvPr>
          <p:cNvSpPr txBox="1"/>
          <p:nvPr/>
        </p:nvSpPr>
        <p:spPr>
          <a:xfrm>
            <a:off x="4984313" y="1652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B1813E-9AD6-4168-8CF0-BCBED30572A7}"/>
              </a:ext>
            </a:extLst>
          </p:cNvPr>
          <p:cNvSpPr txBox="1"/>
          <p:nvPr/>
        </p:nvSpPr>
        <p:spPr>
          <a:xfrm>
            <a:off x="4624165" y="4573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2B42F5E-5F4E-4C29-8954-61CF222DC8A9}"/>
              </a:ext>
            </a:extLst>
          </p:cNvPr>
          <p:cNvSpPr txBox="1"/>
          <p:nvPr/>
        </p:nvSpPr>
        <p:spPr>
          <a:xfrm>
            <a:off x="2646801" y="39552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ADB6519-BEB0-4910-8DA2-DE54F05C57C4}"/>
              </a:ext>
            </a:extLst>
          </p:cNvPr>
          <p:cNvSpPr txBox="1"/>
          <p:nvPr/>
        </p:nvSpPr>
        <p:spPr>
          <a:xfrm>
            <a:off x="2555879" y="5056570"/>
            <a:ext cx="124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5792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0E3CED0-B354-478D-BED6-62AD4BC74ABF}"/>
              </a:ext>
            </a:extLst>
          </p:cNvPr>
          <p:cNvSpPr/>
          <p:nvPr/>
        </p:nvSpPr>
        <p:spPr>
          <a:xfrm>
            <a:off x="5779693" y="1446488"/>
            <a:ext cx="345906" cy="49639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19B74B2-EB08-4DFC-BE89-983C83809243}"/>
              </a:ext>
            </a:extLst>
          </p:cNvPr>
          <p:cNvSpPr/>
          <p:nvPr/>
        </p:nvSpPr>
        <p:spPr>
          <a:xfrm>
            <a:off x="342727" y="1397806"/>
            <a:ext cx="269548" cy="50126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A43A08-2103-40C7-B829-448823EF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" y="1302706"/>
            <a:ext cx="4562587" cy="5340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D41C866-5012-43F7-9BAE-CFA1D8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7" y="1302706"/>
            <a:ext cx="4562587" cy="534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C30619-1362-4445-879F-DE45917B9660}"/>
              </a:ext>
            </a:extLst>
          </p:cNvPr>
          <p:cNvSpPr txBox="1"/>
          <p:nvPr/>
        </p:nvSpPr>
        <p:spPr>
          <a:xfrm rot="16200000">
            <a:off x="5324669" y="1819282"/>
            <a:ext cx="118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DF71FB6-8294-4D08-9705-E96811F74EE1}"/>
              </a:ext>
            </a:extLst>
          </p:cNvPr>
          <p:cNvSpPr txBox="1"/>
          <p:nvPr/>
        </p:nvSpPr>
        <p:spPr>
          <a:xfrm rot="16200000">
            <a:off x="5255475" y="3069983"/>
            <a:ext cx="131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BF994A3-7518-4A80-9A7C-5FB6C5292ED9}"/>
              </a:ext>
            </a:extLst>
          </p:cNvPr>
          <p:cNvSpPr txBox="1"/>
          <p:nvPr/>
        </p:nvSpPr>
        <p:spPr>
          <a:xfrm rot="16200000">
            <a:off x="5402114" y="4377396"/>
            <a:ext cx="104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D96B1CB-E605-477B-A94F-CECD76007C0C}"/>
              </a:ext>
            </a:extLst>
          </p:cNvPr>
          <p:cNvSpPr txBox="1"/>
          <p:nvPr/>
        </p:nvSpPr>
        <p:spPr>
          <a:xfrm rot="16200000">
            <a:off x="-76595" y="3210336"/>
            <a:ext cx="1039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7852E7-AA53-43CC-9F4C-10DAA091896E}"/>
              </a:ext>
            </a:extLst>
          </p:cNvPr>
          <p:cNvSpPr txBox="1"/>
          <p:nvPr/>
        </p:nvSpPr>
        <p:spPr>
          <a:xfrm rot="16200000">
            <a:off x="5280595" y="5575298"/>
            <a:ext cx="134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63685E6-DB9C-4B14-AD96-2F702AE87E7A}"/>
              </a:ext>
            </a:extLst>
          </p:cNvPr>
          <p:cNvSpPr txBox="1"/>
          <p:nvPr/>
        </p:nvSpPr>
        <p:spPr>
          <a:xfrm rot="16200000">
            <a:off x="-258730" y="4312830"/>
            <a:ext cx="14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5FD1679-A1A0-41AE-A28E-00E2ACC6FED4}"/>
              </a:ext>
            </a:extLst>
          </p:cNvPr>
          <p:cNvSpPr txBox="1"/>
          <p:nvPr/>
        </p:nvSpPr>
        <p:spPr>
          <a:xfrm rot="16200000">
            <a:off x="-154234" y="5520137"/>
            <a:ext cx="123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7B746E6-B95D-4A9D-858F-07ECE48C19DA}"/>
              </a:ext>
            </a:extLst>
          </p:cNvPr>
          <p:cNvSpPr txBox="1"/>
          <p:nvPr/>
        </p:nvSpPr>
        <p:spPr>
          <a:xfrm rot="16200000">
            <a:off x="-457471" y="1967687"/>
            <a:ext cx="1800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</p:spTree>
    <p:extLst>
      <p:ext uri="{BB962C8B-B14F-4D97-AF65-F5344CB8AC3E}">
        <p14:creationId xmlns:p14="http://schemas.microsoft.com/office/powerpoint/2010/main" val="451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 by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312B8B-FB81-4ECB-A879-3B68544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4" y="1508526"/>
            <a:ext cx="10818455" cy="5210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6C5190-E4F1-4468-857E-2A0B053E6E4B}"/>
              </a:ext>
            </a:extLst>
          </p:cNvPr>
          <p:cNvSpPr txBox="1"/>
          <p:nvPr/>
        </p:nvSpPr>
        <p:spPr>
          <a:xfrm>
            <a:off x="7414981" y="41139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49680B-93EC-435E-8E85-35AD4CF1C6D3}"/>
              </a:ext>
            </a:extLst>
          </p:cNvPr>
          <p:cNvSpPr txBox="1"/>
          <p:nvPr/>
        </p:nvSpPr>
        <p:spPr>
          <a:xfrm>
            <a:off x="8505344" y="18778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28347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Time of Day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Statistically, tweets exhibit greater degrees of fear, anger, and trust overall as well as in the afternoon and evening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However, it’s not obvious that tweet composition/topic/tone was intentionally changes by time of day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2B65F90-F56F-471F-8700-E7A20FE80518}"/>
              </a:ext>
            </a:extLst>
          </p:cNvPr>
          <p:cNvSpPr/>
          <p:nvPr/>
        </p:nvSpPr>
        <p:spPr>
          <a:xfrm>
            <a:off x="4384109" y="2893936"/>
            <a:ext cx="2455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378038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24C350C-E30B-4D73-98B9-A2D9E1ABEDCF}"/>
              </a:ext>
            </a:extLst>
          </p:cNvPr>
          <p:cNvSpPr/>
          <p:nvPr/>
        </p:nvSpPr>
        <p:spPr>
          <a:xfrm>
            <a:off x="8451848" y="103855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Right Trolls (617)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54322C7-57F1-48EC-B99F-01339CE4880F}"/>
              </a:ext>
            </a:extLst>
          </p:cNvPr>
          <p:cNvSpPr/>
          <p:nvPr/>
        </p:nvSpPr>
        <p:spPr>
          <a:xfrm>
            <a:off x="281998" y="1038554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Left Trolls (230)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10452C3-67FD-4BB8-A819-ED8F29F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1676790"/>
            <a:ext cx="1434666" cy="154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0153" y="1676790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A9391A6-2082-464E-94EA-EEC8495BDAF6}"/>
              </a:ext>
            </a:extLst>
          </p:cNvPr>
          <p:cNvSpPr/>
          <p:nvPr/>
        </p:nvSpPr>
        <p:spPr>
          <a:xfrm>
            <a:off x="8654965" y="3184338"/>
            <a:ext cx="33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Nativist, right-leaning populist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Uniformly support Donald 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Denigrate the Democratic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Regularly employ “Make America Great Again”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Derisive of mainstream and moderate republicans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Often with profile pictures of attractive young women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287D40-2A5A-4DCF-AF62-3C6A3449CF19}"/>
              </a:ext>
            </a:extLst>
          </p:cNvPr>
          <p:cNvSpPr/>
          <p:nvPr/>
        </p:nvSpPr>
        <p:spPr>
          <a:xfrm>
            <a:off x="2632001" y="102375"/>
            <a:ext cx="7444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Linvill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&amp; Warren Troll Categories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AD799E4-E493-4AE0-A341-49BC74C87401}"/>
              </a:ext>
            </a:extLst>
          </p:cNvPr>
          <p:cNvSpPr/>
          <p:nvPr/>
        </p:nvSpPr>
        <p:spPr>
          <a:xfrm>
            <a:off x="5051621" y="4908307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Others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B35041E-0BB1-484B-A84C-C2FD4021808D}"/>
              </a:ext>
            </a:extLst>
          </p:cNvPr>
          <p:cNvSpPr/>
          <p:nvPr/>
        </p:nvSpPr>
        <p:spPr>
          <a:xfrm>
            <a:off x="4679120" y="5482204"/>
            <a:ext cx="2632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Hashtag Gamer (110)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Fearmonger (122)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News Feed (54)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xmlns="" id="{201B3E1F-866E-445A-A167-62E0BAD8C2A4}"/>
              </a:ext>
            </a:extLst>
          </p:cNvPr>
          <p:cNvSpPr/>
          <p:nvPr/>
        </p:nvSpPr>
        <p:spPr>
          <a:xfrm>
            <a:off x="3681785" y="2889326"/>
            <a:ext cx="2186071" cy="1726173"/>
          </a:xfrm>
          <a:prstGeom prst="wedgeRectCallout">
            <a:avLst>
              <a:gd name="adj1" fmla="val -115307"/>
              <a:gd name="adj2" fmla="val -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Good Night Warriors! Remember White Supremacy Must be Destroyed Globally in order for True Peace &amp; Real Justice to Reign. https://t.co/eLiMbwhD5L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xmlns="" id="{A4A22122-63F5-48FC-99A4-C08A43C538CB}"/>
              </a:ext>
            </a:extLst>
          </p:cNvPr>
          <p:cNvSpPr/>
          <p:nvPr/>
        </p:nvSpPr>
        <p:spPr>
          <a:xfrm>
            <a:off x="3655750" y="1035250"/>
            <a:ext cx="2089330" cy="1726172"/>
          </a:xfrm>
          <a:prstGeom prst="wedgeRectCallout">
            <a:avLst>
              <a:gd name="adj1" fmla="val -116084"/>
              <a:gd name="adj2" fmla="val 212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@4mysquad And so #BLM is called a "hate group" while cops sworn to serve and protect commit murder, torture, aggravated assault and theft.'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xmlns="" id="{E19179AC-D538-4080-949F-6276CC48ECA4}"/>
              </a:ext>
            </a:extLst>
          </p:cNvPr>
          <p:cNvSpPr/>
          <p:nvPr/>
        </p:nvSpPr>
        <p:spPr>
          <a:xfrm>
            <a:off x="5972814" y="2766995"/>
            <a:ext cx="2186072" cy="1547928"/>
          </a:xfrm>
          <a:prstGeom prst="wedgeRectCallout">
            <a:avLst>
              <a:gd name="adj1" fmla="val 108706"/>
              <a:gd name="adj2" fmla="val -807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RT mb141bar: Dear Lord, protect, guide, bless our President Trump. Please save us from those attempting to harm him  https://t.co/mu8fHj1V50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xmlns="" id="{DFE6116D-ED12-4505-883A-410594085E50}"/>
              </a:ext>
            </a:extLst>
          </p:cNvPr>
          <p:cNvSpPr/>
          <p:nvPr/>
        </p:nvSpPr>
        <p:spPr>
          <a:xfrm>
            <a:off x="5942795" y="1052249"/>
            <a:ext cx="2186072" cy="1547928"/>
          </a:xfrm>
          <a:prstGeom prst="wedgeRectCallout">
            <a:avLst>
              <a:gd name="adj1" fmla="val 110768"/>
              <a:gd name="adj2" fmla="val 30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Another example of how all liberals are hateful, corrupt, lying, evil, deceitful, hypocritical, despicable pieces of s*** like @</a:t>
            </a:r>
            <a:r>
              <a:rPr lang="en-US" sz="1400" dirty="0" err="1">
                <a:solidFill>
                  <a:schemeClr val="tx1"/>
                </a:solidFill>
              </a:rPr>
              <a:t>HussamA</a:t>
            </a:r>
            <a:r>
              <a:rPr lang="en-US" sz="1400" dirty="0">
                <a:solidFill>
                  <a:schemeClr val="tx1"/>
                </a:solidFill>
              </a:rPr>
              <a:t> https://t.co/6E0oT6pDPp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414E6A7-EEB6-47BC-B01D-6A0A44A49986}"/>
              </a:ext>
            </a:extLst>
          </p:cNvPr>
          <p:cNvSpPr/>
          <p:nvPr/>
        </p:nvSpPr>
        <p:spPr>
          <a:xfrm>
            <a:off x="182703" y="3184338"/>
            <a:ext cx="33041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Socially liberal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Primarily focused on racial 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Often mimicked the Black Lives Matter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Attacked mainstream democratic politicians, particularly Hillary Clinton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Supportive of Bernie Sanders</a:t>
            </a:r>
          </a:p>
        </p:txBody>
      </p:sp>
    </p:spTree>
    <p:extLst>
      <p:ext uri="{BB962C8B-B14F-4D97-AF65-F5344CB8AC3E}">
        <p14:creationId xmlns:p14="http://schemas.microsoft.com/office/powerpoint/2010/main" val="257023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EE3E63C-B491-4192-9DDB-535219FFA8C3}"/>
              </a:ext>
            </a:extLst>
          </p:cNvPr>
          <p:cNvSpPr/>
          <p:nvPr/>
        </p:nvSpPr>
        <p:spPr>
          <a:xfrm>
            <a:off x="2713503" y="247262"/>
            <a:ext cx="676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Sentiment &amp; Emotion Analysis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814"/>
              </p:ext>
            </p:extLst>
          </p:nvPr>
        </p:nvGraphicFramePr>
        <p:xfrm>
          <a:off x="533398" y="2009775"/>
          <a:ext cx="111252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1">
                  <a:extLst>
                    <a:ext uri="{9D8B030D-6E8A-4147-A177-3AD203B41FA5}">
                      <a16:colId xmlns:a16="http://schemas.microsoft.com/office/drawing/2014/main" xmlns="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xmlns="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xmlns="" val="3864911095"/>
                    </a:ext>
                  </a:extLst>
                </a:gridCol>
                <a:gridCol w="672045">
                  <a:extLst>
                    <a:ext uri="{9D8B030D-6E8A-4147-A177-3AD203B41FA5}">
                      <a16:colId xmlns:a16="http://schemas.microsoft.com/office/drawing/2014/main" xmlns="" val="1262424048"/>
                    </a:ext>
                  </a:extLst>
                </a:gridCol>
                <a:gridCol w="573437">
                  <a:extLst>
                    <a:ext uri="{9D8B030D-6E8A-4147-A177-3AD203B41FA5}">
                      <a16:colId xmlns:a16="http://schemas.microsoft.com/office/drawing/2014/main" xmlns="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xmlns="" val="314516536"/>
                    </a:ext>
                  </a:extLst>
                </a:gridCol>
                <a:gridCol w="761591">
                  <a:extLst>
                    <a:ext uri="{9D8B030D-6E8A-4147-A177-3AD203B41FA5}">
                      <a16:colId xmlns:a16="http://schemas.microsoft.com/office/drawing/2014/main" xmlns="" val="2965383869"/>
                    </a:ext>
                  </a:extLst>
                </a:gridCol>
                <a:gridCol w="784704">
                  <a:extLst>
                    <a:ext uri="{9D8B030D-6E8A-4147-A177-3AD203B41FA5}">
                      <a16:colId xmlns:a16="http://schemas.microsoft.com/office/drawing/2014/main" xmlns="" val="3379147286"/>
                    </a:ext>
                  </a:extLst>
                </a:gridCol>
                <a:gridCol w="646228">
                  <a:extLst>
                    <a:ext uri="{9D8B030D-6E8A-4147-A177-3AD203B41FA5}">
                      <a16:colId xmlns:a16="http://schemas.microsoft.com/office/drawing/2014/main" xmlns="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xmlns="" val="4246627445"/>
                    </a:ext>
                  </a:extLst>
                </a:gridCol>
                <a:gridCol w="891651">
                  <a:extLst>
                    <a:ext uri="{9D8B030D-6E8A-4147-A177-3AD203B41FA5}">
                      <a16:colId xmlns:a16="http://schemas.microsoft.com/office/drawing/2014/main" xmlns="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xmlns="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anger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antici-pation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disgust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sadness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surprise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negative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positive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dirty="0" err="1">
                          <a:effectLst/>
                        </a:rPr>
                        <a:t>Trump.Please</a:t>
                      </a:r>
                      <a:r>
                        <a:rPr lang="en-US" sz="14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dirty="0" err="1">
                          <a:effectLst/>
                        </a:rPr>
                        <a:t>HussamA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xmlns="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208CED8-298B-4228-9DEE-618744C0D7A4}"/>
              </a:ext>
            </a:extLst>
          </p:cNvPr>
          <p:cNvSpPr/>
          <p:nvPr/>
        </p:nvSpPr>
        <p:spPr>
          <a:xfrm>
            <a:off x="2835329" y="959241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R </a:t>
            </a:r>
            <a:r>
              <a:rPr lang="en-US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Syuzhet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Package-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implements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Saif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Mohammad’s NRC emotion lexicon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Left </a:t>
            </a:r>
          </a:p>
        </p:txBody>
      </p:sp>
    </p:spTree>
    <p:extLst>
      <p:ext uri="{BB962C8B-B14F-4D97-AF65-F5344CB8AC3E}">
        <p14:creationId xmlns:p14="http://schemas.microsoft.com/office/powerpoint/2010/main" val="28205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5E1F5E5-1ECD-43FA-8E04-EBA8523EDFF4}"/>
              </a:ext>
            </a:extLst>
          </p:cNvPr>
          <p:cNvSpPr/>
          <p:nvPr/>
        </p:nvSpPr>
        <p:spPr>
          <a:xfrm>
            <a:off x="1307938" y="182464"/>
            <a:ext cx="8033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2FA83E-5CC9-4537-93DF-F08DE3FFFB5B}"/>
              </a:ext>
            </a:extLst>
          </p:cNvPr>
          <p:cNvSpPr txBox="1"/>
          <p:nvPr/>
        </p:nvSpPr>
        <p:spPr>
          <a:xfrm>
            <a:off x="10066254" y="1422063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only one time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0AE3F022-502E-43A2-A200-B68E9362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49367"/>
              </p:ext>
            </p:extLst>
          </p:nvPr>
        </p:nvGraphicFramePr>
        <p:xfrm>
          <a:off x="868101" y="1044503"/>
          <a:ext cx="8707577" cy="5703870"/>
        </p:xfrm>
        <a:graphic>
          <a:graphicData uri="http://schemas.openxmlformats.org/drawingml/2006/table">
            <a:tbl>
              <a:tblPr/>
              <a:tblGrid>
                <a:gridCol w="1269715">
                  <a:extLst>
                    <a:ext uri="{9D8B030D-6E8A-4147-A177-3AD203B41FA5}">
                      <a16:colId xmlns:a16="http://schemas.microsoft.com/office/drawing/2014/main" xmlns="" val="2277686510"/>
                    </a:ext>
                  </a:extLst>
                </a:gridCol>
                <a:gridCol w="1349909">
                  <a:extLst>
                    <a:ext uri="{9D8B030D-6E8A-4147-A177-3AD203B41FA5}">
                      <a16:colId xmlns:a16="http://schemas.microsoft.com/office/drawing/2014/main" xmlns="" val="1146740766"/>
                    </a:ext>
                  </a:extLst>
                </a:gridCol>
                <a:gridCol w="1390004">
                  <a:extLst>
                    <a:ext uri="{9D8B030D-6E8A-4147-A177-3AD203B41FA5}">
                      <a16:colId xmlns:a16="http://schemas.microsoft.com/office/drawing/2014/main" xmlns="" val="3143019266"/>
                    </a:ext>
                  </a:extLst>
                </a:gridCol>
                <a:gridCol w="1136061">
                  <a:extLst>
                    <a:ext uri="{9D8B030D-6E8A-4147-A177-3AD203B41FA5}">
                      <a16:colId xmlns:a16="http://schemas.microsoft.com/office/drawing/2014/main" xmlns="" val="636186089"/>
                    </a:ext>
                  </a:extLst>
                </a:gridCol>
                <a:gridCol w="1433443">
                  <a:extLst>
                    <a:ext uri="{9D8B030D-6E8A-4147-A177-3AD203B41FA5}">
                      <a16:colId xmlns:a16="http://schemas.microsoft.com/office/drawing/2014/main" xmlns="" val="4125903720"/>
                    </a:ext>
                  </a:extLst>
                </a:gridCol>
                <a:gridCol w="1296448">
                  <a:extLst>
                    <a:ext uri="{9D8B030D-6E8A-4147-A177-3AD203B41FA5}">
                      <a16:colId xmlns:a16="http://schemas.microsoft.com/office/drawing/2014/main" xmlns="" val="3366546179"/>
                    </a:ext>
                  </a:extLst>
                </a:gridCol>
                <a:gridCol w="831997">
                  <a:extLst>
                    <a:ext uri="{9D8B030D-6E8A-4147-A177-3AD203B41FA5}">
                      <a16:colId xmlns:a16="http://schemas.microsoft.com/office/drawing/2014/main" xmlns="" val="490696569"/>
                    </a:ext>
                  </a:extLst>
                </a:gridCol>
              </a:tblGrid>
              <a:tr h="966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</a:t>
                      </a:r>
                      <a:r>
                        <a:rPr lang="en-US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hrs</a:t>
                      </a:r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1768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3895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08225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antifa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543105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article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973442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breitbartnews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55186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brussels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3652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country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7846272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cuba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4890974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7598791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demndebate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425651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diversity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897854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fail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3617402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fraud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578537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florida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495035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girl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7582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124580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531958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guns4ny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03641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illegal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7054061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iran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1777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islamkills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187687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james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0379622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kill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7541976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live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300735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opiceisis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11233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permit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9874682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picture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9848801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prayers4california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0559565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refugees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094160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rubio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68157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salary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0091410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stand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5741860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6740531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stopislam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119917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students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84836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targeted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4683716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80045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time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483365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trumpbecause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628399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trumpforpresident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0046023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vegasgopdebate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9801238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vote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126744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wikileaks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6896379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woman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21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636349-44FD-42EC-AB5C-CD84AD21DB72}"/>
              </a:ext>
            </a:extLst>
          </p:cNvPr>
          <p:cNvSpPr txBox="1"/>
          <p:nvPr/>
        </p:nvSpPr>
        <p:spPr>
          <a:xfrm>
            <a:off x="1206265" y="1085850"/>
            <a:ext cx="101475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Building off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and Warren’s categorization, what can we learn about :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topics, sentiment, and emotional appeal used by Left and Right trolls in peak periods</a:t>
            </a: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Differences in topics, sentiment, and emotional appeal by time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C527614-8D0A-4EA5-B0E1-D875E91C2C2D}"/>
              </a:ext>
            </a:extLst>
          </p:cNvPr>
          <p:cNvSpPr/>
          <p:nvPr/>
        </p:nvSpPr>
        <p:spPr>
          <a:xfrm>
            <a:off x="571500" y="876300"/>
            <a:ext cx="11049000" cy="5238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BC8B53-C6AE-4518-BBF5-DF8C63B76685}"/>
              </a:ext>
            </a:extLst>
          </p:cNvPr>
          <p:cNvSpPr txBox="1"/>
          <p:nvPr/>
        </p:nvSpPr>
        <p:spPr>
          <a:xfrm>
            <a:off x="472483" y="1798595"/>
            <a:ext cx="127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Sentiment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and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FEFA0B-33C8-46EC-B440-D23ED935D8B8}"/>
              </a:ext>
            </a:extLst>
          </p:cNvPr>
          <p:cNvSpPr txBox="1"/>
          <p:nvPr/>
        </p:nvSpPr>
        <p:spPr>
          <a:xfrm>
            <a:off x="472483" y="57789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E2A6442-6155-47D7-85DE-87CC94253A50}"/>
              </a:ext>
            </a:extLst>
          </p:cNvPr>
          <p:cNvSpPr txBox="1"/>
          <p:nvPr/>
        </p:nvSpPr>
        <p:spPr>
          <a:xfrm>
            <a:off x="582287" y="2651931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syuzhet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E7E51F-64A0-4725-9A3C-E09E24C15A11}"/>
              </a:ext>
            </a:extLst>
          </p:cNvPr>
          <p:cNvSpPr txBox="1"/>
          <p:nvPr/>
        </p:nvSpPr>
        <p:spPr>
          <a:xfrm>
            <a:off x="472483" y="4864806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topicmodels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3E94539-44DC-4030-9C04-F9E4C235FB9E}"/>
              </a:ext>
            </a:extLst>
          </p:cNvPr>
          <p:cNvSpPr txBox="1"/>
          <p:nvPr/>
        </p:nvSpPr>
        <p:spPr>
          <a:xfrm>
            <a:off x="582287" y="60964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wordcloud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869C6452-0A69-4019-AC89-657BC561B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69315"/>
              </p:ext>
            </p:extLst>
          </p:nvPr>
        </p:nvGraphicFramePr>
        <p:xfrm>
          <a:off x="2234430" y="1531741"/>
          <a:ext cx="9081182" cy="199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0211">
                  <a:extLst>
                    <a:ext uri="{9D8B030D-6E8A-4147-A177-3AD203B41FA5}">
                      <a16:colId xmlns:a16="http://schemas.microsoft.com/office/drawing/2014/main" xmlns="" val="345470593"/>
                    </a:ext>
                  </a:extLst>
                </a:gridCol>
                <a:gridCol w="496773">
                  <a:extLst>
                    <a:ext uri="{9D8B030D-6E8A-4147-A177-3AD203B41FA5}">
                      <a16:colId xmlns:a16="http://schemas.microsoft.com/office/drawing/2014/main" xmlns="" val="561554378"/>
                    </a:ext>
                  </a:extLst>
                </a:gridCol>
                <a:gridCol w="658512">
                  <a:extLst>
                    <a:ext uri="{9D8B030D-6E8A-4147-A177-3AD203B41FA5}">
                      <a16:colId xmlns:a16="http://schemas.microsoft.com/office/drawing/2014/main" xmlns="" val="3221509765"/>
                    </a:ext>
                  </a:extLst>
                </a:gridCol>
                <a:gridCol w="548571">
                  <a:extLst>
                    <a:ext uri="{9D8B030D-6E8A-4147-A177-3AD203B41FA5}">
                      <a16:colId xmlns:a16="http://schemas.microsoft.com/office/drawing/2014/main" xmlns="" val="1791396791"/>
                    </a:ext>
                  </a:extLst>
                </a:gridCol>
                <a:gridCol w="468080">
                  <a:extLst>
                    <a:ext uri="{9D8B030D-6E8A-4147-A177-3AD203B41FA5}">
                      <a16:colId xmlns:a16="http://schemas.microsoft.com/office/drawing/2014/main" xmlns="" val="3117456215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xmlns="" val="2305865316"/>
                    </a:ext>
                  </a:extLst>
                </a:gridCol>
                <a:gridCol w="621665">
                  <a:extLst>
                    <a:ext uri="{9D8B030D-6E8A-4147-A177-3AD203B41FA5}">
                      <a16:colId xmlns:a16="http://schemas.microsoft.com/office/drawing/2014/main" xmlns="" val="318812057"/>
                    </a:ext>
                  </a:extLst>
                </a:gridCol>
                <a:gridCol w="640532">
                  <a:extLst>
                    <a:ext uri="{9D8B030D-6E8A-4147-A177-3AD203B41FA5}">
                      <a16:colId xmlns:a16="http://schemas.microsoft.com/office/drawing/2014/main" xmlns="" val="1469026764"/>
                    </a:ext>
                  </a:extLst>
                </a:gridCol>
                <a:gridCol w="527498">
                  <a:extLst>
                    <a:ext uri="{9D8B030D-6E8A-4147-A177-3AD203B41FA5}">
                      <a16:colId xmlns:a16="http://schemas.microsoft.com/office/drawing/2014/main" xmlns="" val="3845273762"/>
                    </a:ext>
                  </a:extLst>
                </a:gridCol>
                <a:gridCol w="532426">
                  <a:extLst>
                    <a:ext uri="{9D8B030D-6E8A-4147-A177-3AD203B41FA5}">
                      <a16:colId xmlns:a16="http://schemas.microsoft.com/office/drawing/2014/main" xmlns="" val="162390887"/>
                    </a:ext>
                  </a:extLst>
                </a:gridCol>
                <a:gridCol w="727829">
                  <a:extLst>
                    <a:ext uri="{9D8B030D-6E8A-4147-A177-3AD203B41FA5}">
                      <a16:colId xmlns:a16="http://schemas.microsoft.com/office/drawing/2014/main" xmlns="" val="1427041615"/>
                    </a:ext>
                  </a:extLst>
                </a:gridCol>
                <a:gridCol w="626102">
                  <a:extLst>
                    <a:ext uri="{9D8B030D-6E8A-4147-A177-3AD203B41FA5}">
                      <a16:colId xmlns:a16="http://schemas.microsoft.com/office/drawing/2014/main" xmlns="" val="2904129877"/>
                    </a:ext>
                  </a:extLst>
                </a:gridCol>
              </a:tblGrid>
              <a:tr h="420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antici-pation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disgust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sadness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surprise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xmlns="" val="2775301185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200" u="none" strike="noStrike" dirty="0" err="1">
                          <a:effectLst/>
                        </a:rPr>
                        <a:t>Trump.Please</a:t>
                      </a:r>
                      <a:r>
                        <a:rPr lang="en-US" sz="12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200" u="none" strike="noStrike" dirty="0">
                        <a:effectLst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xmlns="" val="3753595841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200" u="none" strike="noStrike" dirty="0" err="1">
                          <a:effectLst/>
                        </a:rPr>
                        <a:t>HussamA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xmlns="" val="36937519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4654113-1A18-4B1F-86DE-FCD6C90E1922}"/>
              </a:ext>
            </a:extLst>
          </p:cNvPr>
          <p:cNvSpPr/>
          <p:nvPr/>
        </p:nvSpPr>
        <p:spPr>
          <a:xfrm>
            <a:off x="2234430" y="1183522"/>
            <a:ext cx="7162233" cy="27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304F82D-8C8F-418C-911F-FC10BDCF2AAE}"/>
              </a:ext>
            </a:extLst>
          </p:cNvPr>
          <p:cNvSpPr/>
          <p:nvPr/>
        </p:nvSpPr>
        <p:spPr>
          <a:xfrm>
            <a:off x="10005173" y="1193651"/>
            <a:ext cx="131044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9DE9A3D-1AB0-4370-89F0-B9C6BA23F17A}"/>
              </a:ext>
            </a:extLst>
          </p:cNvPr>
          <p:cNvSpPr/>
          <p:nvPr/>
        </p:nvSpPr>
        <p:spPr>
          <a:xfrm>
            <a:off x="1888749" y="1538477"/>
            <a:ext cx="288964" cy="1986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Troll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C3D0106-3A20-4D77-8BC3-3E37139064A1}"/>
              </a:ext>
            </a:extLst>
          </p:cNvPr>
          <p:cNvSpPr/>
          <p:nvPr/>
        </p:nvSpPr>
        <p:spPr>
          <a:xfrm>
            <a:off x="3467652" y="147516"/>
            <a:ext cx="3818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Techniques Used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5" name="Picture 10" descr="Image result for twitter logo">
            <a:extLst>
              <a:ext uri="{FF2B5EF4-FFF2-40B4-BE49-F238E27FC236}">
                <a16:creationId xmlns:a16="http://schemas.microsoft.com/office/drawing/2014/main" xmlns="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2" y="4154919"/>
            <a:ext cx="728157" cy="7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19" y="3787924"/>
            <a:ext cx="2532761" cy="1633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88" y="3832678"/>
            <a:ext cx="1336003" cy="14544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3778672" y="4500571"/>
            <a:ext cx="726581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4500571"/>
            <a:ext cx="620019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9635ED5-5FF7-45F6-8BD8-263FE99CC448}"/>
              </a:ext>
            </a:extLst>
          </p:cNvPr>
          <p:cNvSpPr txBox="1"/>
          <p:nvPr/>
        </p:nvSpPr>
        <p:spPr>
          <a:xfrm>
            <a:off x="7147882" y="4307355"/>
            <a:ext cx="76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881469A-CF1D-4392-84EF-DD6DCCADA558}"/>
              </a:ext>
            </a:extLst>
          </p:cNvPr>
          <p:cNvSpPr txBox="1"/>
          <p:nvPr/>
        </p:nvSpPr>
        <p:spPr>
          <a:xfrm>
            <a:off x="10306195" y="4285623"/>
            <a:ext cx="100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1B6535AF-C7DB-4CE8-B1F0-D1A471E8A9CA}"/>
              </a:ext>
            </a:extLst>
          </p:cNvPr>
          <p:cNvCxnSpPr>
            <a:cxnSpLocks/>
          </p:cNvCxnSpPr>
          <p:nvPr/>
        </p:nvCxnSpPr>
        <p:spPr>
          <a:xfrm>
            <a:off x="363346" y="3664889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A5A10A9-F49B-4FE8-9F02-DE30F312285A}"/>
              </a:ext>
            </a:extLst>
          </p:cNvPr>
          <p:cNvSpPr txBox="1"/>
          <p:nvPr/>
        </p:nvSpPr>
        <p:spPr>
          <a:xfrm>
            <a:off x="275571" y="428213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Latent Dirichlet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Allocation (LDA)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D55B1CD6-784D-496A-AB04-1304E96ADAA6}"/>
              </a:ext>
            </a:extLst>
          </p:cNvPr>
          <p:cNvCxnSpPr>
            <a:cxnSpLocks/>
          </p:cNvCxnSpPr>
          <p:nvPr/>
        </p:nvCxnSpPr>
        <p:spPr>
          <a:xfrm>
            <a:off x="363346" y="5536816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B64C3D5A-6D72-46CD-AC3D-716B33DE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07" y="5669085"/>
            <a:ext cx="1469881" cy="10178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AB3F6BDC-4204-472E-A835-AF2C09CE216A}"/>
              </a:ext>
            </a:extLst>
          </p:cNvPr>
          <p:cNvCxnSpPr>
            <a:cxnSpLocks/>
          </p:cNvCxnSpPr>
          <p:nvPr/>
        </p:nvCxnSpPr>
        <p:spPr>
          <a:xfrm>
            <a:off x="363346" y="1005648"/>
            <a:ext cx="112275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7E55488-68EA-485A-85C5-165EA75E7E38}"/>
              </a:ext>
            </a:extLst>
          </p:cNvPr>
          <p:cNvSpPr txBox="1"/>
          <p:nvPr/>
        </p:nvSpPr>
        <p:spPr>
          <a:xfrm>
            <a:off x="5929864" y="575618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Radar 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C32A0C7-F017-43AC-A136-BA5461FB33C7}"/>
              </a:ext>
            </a:extLst>
          </p:cNvPr>
          <p:cNvSpPr txBox="1"/>
          <p:nvPr/>
        </p:nvSpPr>
        <p:spPr>
          <a:xfrm>
            <a:off x="6039668" y="60736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radarchart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8" name="Picture 27" descr="A picture containing text&#10;&#10;Description generated with high confidence">
            <a:extLst>
              <a:ext uri="{FF2B5EF4-FFF2-40B4-BE49-F238E27FC236}">
                <a16:creationId xmlns:a16="http://schemas.microsoft.com/office/drawing/2014/main" xmlns="" id="{42BC36E8-644E-4023-B3A5-2A908A087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92" y="5553371"/>
            <a:ext cx="2054233" cy="12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xmlns="" id="{3C593A10-CD23-45C9-9A45-7D91A54E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1007704"/>
            <a:ext cx="11009373" cy="5524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2A536DB-E30D-4894-8550-D8ADE17C926D}"/>
              </a:ext>
            </a:extLst>
          </p:cNvPr>
          <p:cNvSpPr/>
          <p:nvPr/>
        </p:nvSpPr>
        <p:spPr>
          <a:xfrm>
            <a:off x="1559086" y="238263"/>
            <a:ext cx="79704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IRA Troll Tweets Dec 2014 – Dec 2018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xmlns="" id="{72382BD5-F533-414E-8245-6B4CB8A71472}"/>
              </a:ext>
            </a:extLst>
          </p:cNvPr>
          <p:cNvSpPr/>
          <p:nvPr/>
        </p:nvSpPr>
        <p:spPr>
          <a:xfrm>
            <a:off x="1517663" y="2340429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3052"/>
              <a:gd name="adj4" fmla="val 152143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xmlns="" id="{1DAC9D15-ABDF-4938-A985-1C164184AC39}"/>
              </a:ext>
            </a:extLst>
          </p:cNvPr>
          <p:cNvSpPr/>
          <p:nvPr/>
        </p:nvSpPr>
        <p:spPr>
          <a:xfrm>
            <a:off x="3490154" y="3059340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54515"/>
              <a:gd name="adj4" fmla="val 13880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xmlns="" id="{DCD0828A-59C3-4E0C-8CAB-CBA735F5E00E}"/>
              </a:ext>
            </a:extLst>
          </p:cNvPr>
          <p:cNvSpPr/>
          <p:nvPr/>
        </p:nvSpPr>
        <p:spPr>
          <a:xfrm>
            <a:off x="4718063" y="2475412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6954"/>
              <a:gd name="adj4" fmla="val 156905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xmlns="" id="{4B2D0962-487B-411B-9298-C34E7138FC27}"/>
              </a:ext>
            </a:extLst>
          </p:cNvPr>
          <p:cNvSpPr/>
          <p:nvPr/>
        </p:nvSpPr>
        <p:spPr>
          <a:xfrm>
            <a:off x="5087112" y="1271279"/>
            <a:ext cx="914400" cy="446314"/>
          </a:xfrm>
          <a:prstGeom prst="borderCallout1">
            <a:avLst>
              <a:gd name="adj1" fmla="val 26969"/>
              <a:gd name="adj2" fmla="val 99286"/>
              <a:gd name="adj3" fmla="val 59393"/>
              <a:gd name="adj4" fmla="val 12738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xmlns="" id="{391459BA-312C-4224-9B8D-0D5F2085FC51}"/>
              </a:ext>
            </a:extLst>
          </p:cNvPr>
          <p:cNvSpPr/>
          <p:nvPr/>
        </p:nvSpPr>
        <p:spPr>
          <a:xfrm>
            <a:off x="7348052" y="1271279"/>
            <a:ext cx="1073136" cy="446314"/>
          </a:xfrm>
          <a:prstGeom prst="borderCallout1">
            <a:avLst>
              <a:gd name="adj1" fmla="val 23067"/>
              <a:gd name="adj2" fmla="val 99879"/>
              <a:gd name="adj3" fmla="val -3047"/>
              <a:gd name="adj4" fmla="val 12164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33224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B5AF3FB-C510-418A-B70E-7A23B606AE59}"/>
              </a:ext>
            </a:extLst>
          </p:cNvPr>
          <p:cNvSpPr/>
          <p:nvPr/>
        </p:nvSpPr>
        <p:spPr>
          <a:xfrm>
            <a:off x="634760" y="1278240"/>
            <a:ext cx="1615604" cy="5133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0E6B10-33AD-4158-BBBA-CFC4FFFC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8" y="1278243"/>
            <a:ext cx="8824871" cy="55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8DCAED1-EE65-4842-B0C1-74C7C5B5EF9D}"/>
              </a:ext>
            </a:extLst>
          </p:cNvPr>
          <p:cNvSpPr/>
          <p:nvPr/>
        </p:nvSpPr>
        <p:spPr>
          <a:xfrm>
            <a:off x="885043" y="209700"/>
            <a:ext cx="9796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Emotion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9B6AE29-F48D-4475-8E8A-B7D0A196C6DF}"/>
              </a:ext>
            </a:extLst>
          </p:cNvPr>
          <p:cNvSpPr/>
          <p:nvPr/>
        </p:nvSpPr>
        <p:spPr>
          <a:xfrm>
            <a:off x="2823401" y="99019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9A80C8B-4877-4E83-BD0F-EA4C5E5EF173}"/>
              </a:ext>
            </a:extLst>
          </p:cNvPr>
          <p:cNvSpPr/>
          <p:nvPr/>
        </p:nvSpPr>
        <p:spPr>
          <a:xfrm>
            <a:off x="4312305" y="990803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5042AC4-3E7B-42FD-AA5F-F2C65909597B}"/>
              </a:ext>
            </a:extLst>
          </p:cNvPr>
          <p:cNvSpPr/>
          <p:nvPr/>
        </p:nvSpPr>
        <p:spPr>
          <a:xfrm>
            <a:off x="6702300" y="984035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4EF2B47-8B8B-4EA2-B1A9-F090A35AB6B9}"/>
              </a:ext>
            </a:extLst>
          </p:cNvPr>
          <p:cNvSpPr/>
          <p:nvPr/>
        </p:nvSpPr>
        <p:spPr>
          <a:xfrm>
            <a:off x="5404710" y="996350"/>
            <a:ext cx="1281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</a:t>
            </a:r>
            <a:r>
              <a:rPr lang="en-US" sz="1200" dirty="0">
                <a:latin typeface="Bahnschrift SemiCondensed" panose="020B0502040204020203" pitchFamily="34" charset="0"/>
              </a:rPr>
              <a:t>11-30</a:t>
            </a:r>
            <a:r>
              <a:rPr lang="en-US" sz="1200" dirty="0">
                <a:latin typeface="Bahnschrift SemiCondensed" panose="020B0502040204020203" pitchFamily="34" charset="0"/>
              </a:rPr>
              <a:t>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C8EEBB4-A24F-4CB2-AF8F-72EC2E254675}"/>
              </a:ext>
            </a:extLst>
          </p:cNvPr>
          <p:cNvSpPr/>
          <p:nvPr/>
        </p:nvSpPr>
        <p:spPr>
          <a:xfrm>
            <a:off x="8138306" y="9746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1BFE2E-E146-4103-9516-A29259BDC4F6}"/>
              </a:ext>
            </a:extLst>
          </p:cNvPr>
          <p:cNvSpPr txBox="1"/>
          <p:nvPr/>
        </p:nvSpPr>
        <p:spPr>
          <a:xfrm>
            <a:off x="649708" y="1398317"/>
            <a:ext cx="133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FD20EE-F18A-41A4-81A7-6F54BA81CF9D}"/>
              </a:ext>
            </a:extLst>
          </p:cNvPr>
          <p:cNvSpPr txBox="1"/>
          <p:nvPr/>
        </p:nvSpPr>
        <p:spPr>
          <a:xfrm>
            <a:off x="634760" y="2032348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6B9622D-7122-48DD-B4FC-4675A5BA7C2B}"/>
              </a:ext>
            </a:extLst>
          </p:cNvPr>
          <p:cNvSpPr txBox="1"/>
          <p:nvPr/>
        </p:nvSpPr>
        <p:spPr>
          <a:xfrm>
            <a:off x="634760" y="2700779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8287993-87A0-447E-9928-841FAB9191CB}"/>
              </a:ext>
            </a:extLst>
          </p:cNvPr>
          <p:cNvSpPr txBox="1"/>
          <p:nvPr/>
        </p:nvSpPr>
        <p:spPr>
          <a:xfrm>
            <a:off x="634760" y="3304050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E1A1D2F-77C3-4FEB-9B4D-661F33177290}"/>
              </a:ext>
            </a:extLst>
          </p:cNvPr>
          <p:cNvSpPr txBox="1"/>
          <p:nvPr/>
        </p:nvSpPr>
        <p:spPr>
          <a:xfrm>
            <a:off x="634760" y="395446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CC8D3C5-6372-4C05-AFD8-78F03E96F5FE}"/>
              </a:ext>
            </a:extLst>
          </p:cNvPr>
          <p:cNvSpPr txBox="1"/>
          <p:nvPr/>
        </p:nvSpPr>
        <p:spPr>
          <a:xfrm>
            <a:off x="634760" y="4575335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77E28A4-FF75-4141-99E7-B6C055580EB7}"/>
              </a:ext>
            </a:extLst>
          </p:cNvPr>
          <p:cNvSpPr txBox="1"/>
          <p:nvPr/>
        </p:nvSpPr>
        <p:spPr>
          <a:xfrm>
            <a:off x="634760" y="517860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1B36F20-D8AE-4EB4-9906-DF91BC5C2365}"/>
              </a:ext>
            </a:extLst>
          </p:cNvPr>
          <p:cNvSpPr txBox="1"/>
          <p:nvPr/>
        </p:nvSpPr>
        <p:spPr>
          <a:xfrm>
            <a:off x="634760" y="5843824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</p:spTree>
    <p:extLst>
      <p:ext uri="{BB962C8B-B14F-4D97-AF65-F5344CB8AC3E}">
        <p14:creationId xmlns:p14="http://schemas.microsoft.com/office/powerpoint/2010/main" val="20676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BCD03D-C74D-41E4-BF0E-462EAE0C82BC}"/>
              </a:ext>
            </a:extLst>
          </p:cNvPr>
          <p:cNvSpPr/>
          <p:nvPr/>
        </p:nvSpPr>
        <p:spPr>
          <a:xfrm>
            <a:off x="1518016" y="229287"/>
            <a:ext cx="84257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 by Troll Type 2015-2017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xmlns="" id="{0855FE6A-23BC-4D48-B507-3FB558C9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9" y="1200428"/>
            <a:ext cx="9070339" cy="54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8DCAED1-EE65-4842-B0C1-74C7C5B5EF9D}"/>
              </a:ext>
            </a:extLst>
          </p:cNvPr>
          <p:cNvSpPr/>
          <p:nvPr/>
        </p:nvSpPr>
        <p:spPr>
          <a:xfrm>
            <a:off x="380741" y="212043"/>
            <a:ext cx="10257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9B6AE29-F48D-4475-8E8A-B7D0A196C6DF}"/>
              </a:ext>
            </a:extLst>
          </p:cNvPr>
          <p:cNvSpPr/>
          <p:nvPr/>
        </p:nvSpPr>
        <p:spPr>
          <a:xfrm>
            <a:off x="2734252" y="100124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9A80C8B-4877-4E83-BD0F-EA4C5E5EF173}"/>
              </a:ext>
            </a:extLst>
          </p:cNvPr>
          <p:cNvSpPr/>
          <p:nvPr/>
        </p:nvSpPr>
        <p:spPr>
          <a:xfrm>
            <a:off x="4112837" y="1001240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5042AC4-3E7B-42FD-AA5F-F2C65909597B}"/>
              </a:ext>
            </a:extLst>
          </p:cNvPr>
          <p:cNvSpPr/>
          <p:nvPr/>
        </p:nvSpPr>
        <p:spPr>
          <a:xfrm>
            <a:off x="6494203" y="1001240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4EF2B47-8B8B-4EA2-B1A9-F090A35AB6B9}"/>
              </a:ext>
            </a:extLst>
          </p:cNvPr>
          <p:cNvSpPr/>
          <p:nvPr/>
        </p:nvSpPr>
        <p:spPr>
          <a:xfrm>
            <a:off x="5391692" y="1001240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C8EEBB4-A24F-4CB2-AF8F-72EC2E254675}"/>
              </a:ext>
            </a:extLst>
          </p:cNvPr>
          <p:cNvSpPr/>
          <p:nvPr/>
        </p:nvSpPr>
        <p:spPr>
          <a:xfrm>
            <a:off x="7850190" y="1001240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pic>
        <p:nvPicPr>
          <p:cNvPr id="4" name="Picture 3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xmlns="" id="{6A7B61F4-0B96-4666-9A29-C3095B54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33" y="1278241"/>
            <a:ext cx="10124128" cy="5231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E7E6826-D304-4FC7-9A83-58C56BF79887}"/>
              </a:ext>
            </a:extLst>
          </p:cNvPr>
          <p:cNvSpPr/>
          <p:nvPr/>
        </p:nvSpPr>
        <p:spPr>
          <a:xfrm>
            <a:off x="550219" y="1278238"/>
            <a:ext cx="1295290" cy="48342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3234E85-ECFD-426B-98B8-FDFA04F0EBF1}"/>
              </a:ext>
            </a:extLst>
          </p:cNvPr>
          <p:cNvSpPr txBox="1"/>
          <p:nvPr/>
        </p:nvSpPr>
        <p:spPr>
          <a:xfrm>
            <a:off x="571298" y="2003207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9E8ECF8-1345-4018-81B2-269F196D2B34}"/>
              </a:ext>
            </a:extLst>
          </p:cNvPr>
          <p:cNvSpPr txBox="1"/>
          <p:nvPr/>
        </p:nvSpPr>
        <p:spPr>
          <a:xfrm>
            <a:off x="550219" y="4379146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53033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xmlns="" id="{1A176FD7-06C6-432B-8220-64818B94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3" y="1182208"/>
            <a:ext cx="9680003" cy="500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4BCD03D-C74D-41E4-BF0E-462EAE0C82BC}"/>
              </a:ext>
            </a:extLst>
          </p:cNvPr>
          <p:cNvSpPr/>
          <p:nvPr/>
        </p:nvSpPr>
        <p:spPr>
          <a:xfrm>
            <a:off x="1466114" y="281790"/>
            <a:ext cx="8023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Negative Sentiment Trend 2015-2017</a:t>
            </a:r>
          </a:p>
        </p:txBody>
      </p:sp>
    </p:spTree>
    <p:extLst>
      <p:ext uri="{BB962C8B-B14F-4D97-AF65-F5344CB8AC3E}">
        <p14:creationId xmlns:p14="http://schemas.microsoft.com/office/powerpoint/2010/main" val="372228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6512</TotalTime>
  <Words>1312</Words>
  <Application>Microsoft Office PowerPoint</Application>
  <PresentationFormat>Widescreen</PresentationFormat>
  <Paragraphs>776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McIntire, Quinn</cp:lastModifiedBy>
  <cp:revision>83</cp:revision>
  <dcterms:created xsi:type="dcterms:W3CDTF">2018-09-07T12:52:15Z</dcterms:created>
  <dcterms:modified xsi:type="dcterms:W3CDTF">2018-09-20T18:39:31Z</dcterms:modified>
</cp:coreProperties>
</file>